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serrat Bold" charset="1" panose="00000600000000000000"/>
      <p:regular r:id="rId15"/>
    </p:embeddedFont>
    <p:embeddedFont>
      <p:font typeface="Montserrat Bold Italics" charset="1" panose="00000600000000000000"/>
      <p:regular r:id="rId16"/>
    </p:embeddedFont>
    <p:embeddedFont>
      <p:font typeface="Montserrat" charset="1" panose="00000500000000000000"/>
      <p:regular r:id="rId17"/>
    </p:embeddedFont>
    <p:embeddedFont>
      <p:font typeface="Archivo Black" charset="1" panose="020B0A03020202020B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75" t="0" r="-1097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31865" y="1606072"/>
            <a:ext cx="13624270" cy="7026256"/>
            <a:chOff x="0" y="0"/>
            <a:chExt cx="3588285" cy="18505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88285" cy="1850537"/>
            </a:xfrm>
            <a:custGeom>
              <a:avLst/>
              <a:gdLst/>
              <a:ahLst/>
              <a:cxnLst/>
              <a:rect r="r" b="b" t="t" l="l"/>
              <a:pathLst>
                <a:path h="1850537" w="3588285">
                  <a:moveTo>
                    <a:pt x="21025" y="0"/>
                  </a:moveTo>
                  <a:lnTo>
                    <a:pt x="3567260" y="0"/>
                  </a:lnTo>
                  <a:cubicBezTo>
                    <a:pt x="3572837" y="0"/>
                    <a:pt x="3578184" y="2215"/>
                    <a:pt x="3582127" y="6158"/>
                  </a:cubicBezTo>
                  <a:cubicBezTo>
                    <a:pt x="3586070" y="10101"/>
                    <a:pt x="3588285" y="15449"/>
                    <a:pt x="3588285" y="21025"/>
                  </a:cubicBezTo>
                  <a:lnTo>
                    <a:pt x="3588285" y="1829512"/>
                  </a:lnTo>
                  <a:cubicBezTo>
                    <a:pt x="3588285" y="1841123"/>
                    <a:pt x="3578872" y="1850537"/>
                    <a:pt x="3567260" y="1850537"/>
                  </a:cubicBezTo>
                  <a:lnTo>
                    <a:pt x="21025" y="1850537"/>
                  </a:lnTo>
                  <a:cubicBezTo>
                    <a:pt x="15449" y="1850537"/>
                    <a:pt x="10101" y="1848321"/>
                    <a:pt x="6158" y="1844379"/>
                  </a:cubicBezTo>
                  <a:cubicBezTo>
                    <a:pt x="2215" y="1840436"/>
                    <a:pt x="0" y="1835088"/>
                    <a:pt x="0" y="1829512"/>
                  </a:cubicBezTo>
                  <a:lnTo>
                    <a:pt x="0" y="21025"/>
                  </a:lnTo>
                  <a:cubicBezTo>
                    <a:pt x="0" y="15449"/>
                    <a:pt x="2215" y="10101"/>
                    <a:pt x="6158" y="6158"/>
                  </a:cubicBezTo>
                  <a:cubicBezTo>
                    <a:pt x="10101" y="2215"/>
                    <a:pt x="15449" y="0"/>
                    <a:pt x="210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53000"/>
                  </a:srgbClr>
                </a:gs>
                <a:gs pos="100000">
                  <a:srgbClr val="E64496">
                    <a:alpha val="53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588285" cy="1907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  <a:r>
                <a:rPr lang="en-US" b="true" sz="2373" spc="125">
                  <a:solidFill>
                    <a:srgbClr val="FFFFFF">
                      <a:alpha val="52941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A.F.M Khairul Amin  2012815642</a:t>
              </a:r>
            </a:p>
            <a:p>
              <a:pPr algn="ctr">
                <a:lnSpc>
                  <a:spcPts val="3323"/>
                </a:lnSpc>
              </a:pPr>
              <a:r>
                <a:rPr lang="en-US" b="true" sz="2373" spc="125">
                  <a:solidFill>
                    <a:srgbClr val="FFFFFF">
                      <a:alpha val="52941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Md. Waliur Rahman - 2011306042</a:t>
              </a:r>
            </a:p>
            <a:p>
              <a:pPr algn="ctr">
                <a:lnSpc>
                  <a:spcPts val="3323"/>
                </a:lnSpc>
              </a:pPr>
              <a:r>
                <a:rPr lang="en-US" b="true" sz="2373" spc="125">
                  <a:solidFill>
                    <a:srgbClr val="FFFFFF">
                      <a:alpha val="52941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Abdullah Al-Galib Id- 1712986642</a:t>
              </a:r>
            </a:p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335066" y="5537062"/>
            <a:ext cx="7617868" cy="613080"/>
            <a:chOff x="0" y="0"/>
            <a:chExt cx="5049748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49748" cy="406400"/>
            </a:xfrm>
            <a:custGeom>
              <a:avLst/>
              <a:gdLst/>
              <a:ahLst/>
              <a:cxnLst/>
              <a:rect r="r" b="b" t="t" l="l"/>
              <a:pathLst>
                <a:path h="406400" w="5049748">
                  <a:moveTo>
                    <a:pt x="4846548" y="0"/>
                  </a:moveTo>
                  <a:cubicBezTo>
                    <a:pt x="4958772" y="0"/>
                    <a:pt x="5049748" y="90976"/>
                    <a:pt x="5049748" y="203200"/>
                  </a:cubicBezTo>
                  <a:cubicBezTo>
                    <a:pt x="5049748" y="315424"/>
                    <a:pt x="4958772" y="406400"/>
                    <a:pt x="484654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04974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true" rot="-2700000">
            <a:off x="-1194346" y="90712"/>
            <a:ext cx="6091897" cy="3030719"/>
          </a:xfrm>
          <a:custGeom>
            <a:avLst/>
            <a:gdLst/>
            <a:ahLst/>
            <a:cxnLst/>
            <a:rect r="r" b="b" t="t" l="l"/>
            <a:pathLst>
              <a:path h="3030719" w="6091897">
                <a:moveTo>
                  <a:pt x="0" y="3030719"/>
                </a:moveTo>
                <a:lnTo>
                  <a:pt x="6091897" y="3030719"/>
                </a:lnTo>
                <a:lnTo>
                  <a:pt x="6091897" y="0"/>
                </a:lnTo>
                <a:lnTo>
                  <a:pt x="0" y="0"/>
                </a:lnTo>
                <a:lnTo>
                  <a:pt x="0" y="3030719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700000">
            <a:off x="13390449" y="7183011"/>
            <a:ext cx="6091897" cy="3030719"/>
          </a:xfrm>
          <a:custGeom>
            <a:avLst/>
            <a:gdLst/>
            <a:ahLst/>
            <a:cxnLst/>
            <a:rect r="r" b="b" t="t" l="l"/>
            <a:pathLst>
              <a:path h="3030719" w="6091897">
                <a:moveTo>
                  <a:pt x="0" y="0"/>
                </a:moveTo>
                <a:lnTo>
                  <a:pt x="6091897" y="0"/>
                </a:lnTo>
                <a:lnTo>
                  <a:pt x="6091897" y="3030719"/>
                </a:lnTo>
                <a:lnTo>
                  <a:pt x="0" y="3030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30114" y="7145213"/>
            <a:ext cx="2006289" cy="2006289"/>
          </a:xfrm>
          <a:custGeom>
            <a:avLst/>
            <a:gdLst/>
            <a:ahLst/>
            <a:cxnLst/>
            <a:rect r="r" b="b" t="t" l="l"/>
            <a:pathLst>
              <a:path h="2006289" w="2006289">
                <a:moveTo>
                  <a:pt x="0" y="0"/>
                </a:moveTo>
                <a:lnTo>
                  <a:pt x="2006290" y="0"/>
                </a:lnTo>
                <a:lnTo>
                  <a:pt x="2006290" y="2006289"/>
                </a:lnTo>
                <a:lnTo>
                  <a:pt x="0" y="2006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651596" y="1152941"/>
            <a:ext cx="2006289" cy="2006289"/>
          </a:xfrm>
          <a:custGeom>
            <a:avLst/>
            <a:gdLst/>
            <a:ahLst/>
            <a:cxnLst/>
            <a:rect r="r" b="b" t="t" l="l"/>
            <a:pathLst>
              <a:path h="2006289" w="2006289">
                <a:moveTo>
                  <a:pt x="0" y="0"/>
                </a:moveTo>
                <a:lnTo>
                  <a:pt x="2006290" y="0"/>
                </a:lnTo>
                <a:lnTo>
                  <a:pt x="2006290" y="2006289"/>
                </a:lnTo>
                <a:lnTo>
                  <a:pt x="0" y="2006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676306" y="2292800"/>
            <a:ext cx="7549406" cy="133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5"/>
              </a:lnSpc>
            </a:pPr>
            <a:r>
              <a:rPr lang="en-US" b="true" sz="3804" i="true" spc="323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Autonomous driving car using AI</a:t>
            </a:r>
            <a:r>
              <a:rPr lang="en-US" b="true" sz="3804" spc="32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67409" y="4864197"/>
            <a:ext cx="3552391" cy="3948738"/>
            <a:chOff x="0" y="0"/>
            <a:chExt cx="935609" cy="10399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5609" cy="1039997"/>
            </a:xfrm>
            <a:custGeom>
              <a:avLst/>
              <a:gdLst/>
              <a:ahLst/>
              <a:cxnLst/>
              <a:rect r="r" b="b" t="t" l="l"/>
              <a:pathLst>
                <a:path h="1039997" w="935609">
                  <a:moveTo>
                    <a:pt x="80636" y="0"/>
                  </a:moveTo>
                  <a:lnTo>
                    <a:pt x="854973" y="0"/>
                  </a:lnTo>
                  <a:cubicBezTo>
                    <a:pt x="899507" y="0"/>
                    <a:pt x="935609" y="36102"/>
                    <a:pt x="935609" y="80636"/>
                  </a:cubicBezTo>
                  <a:lnTo>
                    <a:pt x="935609" y="959361"/>
                  </a:lnTo>
                  <a:cubicBezTo>
                    <a:pt x="935609" y="1003895"/>
                    <a:pt x="899507" y="1039997"/>
                    <a:pt x="854973" y="1039997"/>
                  </a:cubicBezTo>
                  <a:lnTo>
                    <a:pt x="80636" y="1039997"/>
                  </a:lnTo>
                  <a:cubicBezTo>
                    <a:pt x="36102" y="1039997"/>
                    <a:pt x="0" y="1003895"/>
                    <a:pt x="0" y="959361"/>
                  </a:cubicBezTo>
                  <a:lnTo>
                    <a:pt x="0" y="80636"/>
                  </a:lnTo>
                  <a:cubicBezTo>
                    <a:pt x="0" y="36102"/>
                    <a:pt x="36102" y="0"/>
                    <a:pt x="8063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35609" cy="109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68060" y="4864197"/>
            <a:ext cx="3552391" cy="3948738"/>
            <a:chOff x="0" y="0"/>
            <a:chExt cx="935609" cy="10399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5609" cy="1039997"/>
            </a:xfrm>
            <a:custGeom>
              <a:avLst/>
              <a:gdLst/>
              <a:ahLst/>
              <a:cxnLst/>
              <a:rect r="r" b="b" t="t" l="l"/>
              <a:pathLst>
                <a:path h="1039997" w="935609">
                  <a:moveTo>
                    <a:pt x="80636" y="0"/>
                  </a:moveTo>
                  <a:lnTo>
                    <a:pt x="854973" y="0"/>
                  </a:lnTo>
                  <a:cubicBezTo>
                    <a:pt x="899507" y="0"/>
                    <a:pt x="935609" y="36102"/>
                    <a:pt x="935609" y="80636"/>
                  </a:cubicBezTo>
                  <a:lnTo>
                    <a:pt x="935609" y="959361"/>
                  </a:lnTo>
                  <a:cubicBezTo>
                    <a:pt x="935609" y="1003895"/>
                    <a:pt x="899507" y="1039997"/>
                    <a:pt x="854973" y="1039997"/>
                  </a:cubicBezTo>
                  <a:lnTo>
                    <a:pt x="80636" y="1039997"/>
                  </a:lnTo>
                  <a:cubicBezTo>
                    <a:pt x="36102" y="1039997"/>
                    <a:pt x="0" y="1003895"/>
                    <a:pt x="0" y="959361"/>
                  </a:cubicBezTo>
                  <a:lnTo>
                    <a:pt x="0" y="80636"/>
                  </a:lnTo>
                  <a:cubicBezTo>
                    <a:pt x="0" y="36102"/>
                    <a:pt x="36102" y="0"/>
                    <a:pt x="8063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935609" cy="1087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 spc="137">
                  <a:solidFill>
                    <a:srgbClr val="FFFFFF">
                      <a:alpha val="6588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The goal is to enable a vehicle to navigate safely and efficiently without human intervention. </a:t>
              </a:r>
            </a:p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68200" y="4864197"/>
            <a:ext cx="3552391" cy="3948738"/>
            <a:chOff x="0" y="0"/>
            <a:chExt cx="935609" cy="10399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35609" cy="1039997"/>
            </a:xfrm>
            <a:custGeom>
              <a:avLst/>
              <a:gdLst/>
              <a:ahLst/>
              <a:cxnLst/>
              <a:rect r="r" b="b" t="t" l="l"/>
              <a:pathLst>
                <a:path h="1039997" w="935609">
                  <a:moveTo>
                    <a:pt x="80636" y="0"/>
                  </a:moveTo>
                  <a:lnTo>
                    <a:pt x="854973" y="0"/>
                  </a:lnTo>
                  <a:cubicBezTo>
                    <a:pt x="899507" y="0"/>
                    <a:pt x="935609" y="36102"/>
                    <a:pt x="935609" y="80636"/>
                  </a:cubicBezTo>
                  <a:lnTo>
                    <a:pt x="935609" y="959361"/>
                  </a:lnTo>
                  <a:cubicBezTo>
                    <a:pt x="935609" y="1003895"/>
                    <a:pt x="899507" y="1039997"/>
                    <a:pt x="854973" y="1039997"/>
                  </a:cubicBezTo>
                  <a:lnTo>
                    <a:pt x="80636" y="1039997"/>
                  </a:lnTo>
                  <a:cubicBezTo>
                    <a:pt x="36102" y="1039997"/>
                    <a:pt x="0" y="1003895"/>
                    <a:pt x="0" y="959361"/>
                  </a:cubicBezTo>
                  <a:lnTo>
                    <a:pt x="0" y="80636"/>
                  </a:lnTo>
                  <a:cubicBezTo>
                    <a:pt x="0" y="36102"/>
                    <a:pt x="36102" y="0"/>
                    <a:pt x="8063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935609" cy="109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170429" y="4335011"/>
            <a:ext cx="2746351" cy="1058372"/>
            <a:chOff x="0" y="0"/>
            <a:chExt cx="723319" cy="2787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3319" cy="278748"/>
            </a:xfrm>
            <a:custGeom>
              <a:avLst/>
              <a:gdLst/>
              <a:ahLst/>
              <a:cxnLst/>
              <a:rect r="r" b="b" t="t" l="l"/>
              <a:pathLst>
                <a:path h="278748" w="723319">
                  <a:moveTo>
                    <a:pt x="70475" y="0"/>
                  </a:moveTo>
                  <a:lnTo>
                    <a:pt x="652844" y="0"/>
                  </a:lnTo>
                  <a:cubicBezTo>
                    <a:pt x="691766" y="0"/>
                    <a:pt x="723319" y="31553"/>
                    <a:pt x="723319" y="70475"/>
                  </a:cubicBezTo>
                  <a:lnTo>
                    <a:pt x="723319" y="208274"/>
                  </a:lnTo>
                  <a:cubicBezTo>
                    <a:pt x="723319" y="226965"/>
                    <a:pt x="715894" y="244890"/>
                    <a:pt x="702677" y="258107"/>
                  </a:cubicBezTo>
                  <a:cubicBezTo>
                    <a:pt x="689461" y="271323"/>
                    <a:pt x="671535" y="278748"/>
                    <a:pt x="652844" y="278748"/>
                  </a:cubicBezTo>
                  <a:lnTo>
                    <a:pt x="70475" y="278748"/>
                  </a:lnTo>
                  <a:cubicBezTo>
                    <a:pt x="51784" y="278748"/>
                    <a:pt x="33858" y="271323"/>
                    <a:pt x="20642" y="258107"/>
                  </a:cubicBezTo>
                  <a:cubicBezTo>
                    <a:pt x="7425" y="244890"/>
                    <a:pt x="0" y="226965"/>
                    <a:pt x="0" y="208274"/>
                  </a:cubicBezTo>
                  <a:lnTo>
                    <a:pt x="0" y="70475"/>
                  </a:lnTo>
                  <a:cubicBezTo>
                    <a:pt x="0" y="51784"/>
                    <a:pt x="7425" y="33858"/>
                    <a:pt x="20642" y="20642"/>
                  </a:cubicBezTo>
                  <a:cubicBezTo>
                    <a:pt x="33858" y="7425"/>
                    <a:pt x="51784" y="0"/>
                    <a:pt x="7047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723319" cy="33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771079" y="4335011"/>
            <a:ext cx="2746351" cy="549263"/>
            <a:chOff x="0" y="0"/>
            <a:chExt cx="723319" cy="1446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3319" cy="144662"/>
            </a:xfrm>
            <a:custGeom>
              <a:avLst/>
              <a:gdLst/>
              <a:ahLst/>
              <a:cxnLst/>
              <a:rect r="r" b="b" t="t" l="l"/>
              <a:pathLst>
                <a:path h="144662" w="723319">
                  <a:moveTo>
                    <a:pt x="70475" y="0"/>
                  </a:moveTo>
                  <a:lnTo>
                    <a:pt x="652844" y="0"/>
                  </a:lnTo>
                  <a:cubicBezTo>
                    <a:pt x="691766" y="0"/>
                    <a:pt x="723319" y="31553"/>
                    <a:pt x="723319" y="70475"/>
                  </a:cubicBezTo>
                  <a:lnTo>
                    <a:pt x="723319" y="74187"/>
                  </a:lnTo>
                  <a:cubicBezTo>
                    <a:pt x="723319" y="113109"/>
                    <a:pt x="691766" y="144662"/>
                    <a:pt x="652844" y="144662"/>
                  </a:cubicBezTo>
                  <a:lnTo>
                    <a:pt x="70475" y="144662"/>
                  </a:lnTo>
                  <a:cubicBezTo>
                    <a:pt x="51784" y="144662"/>
                    <a:pt x="33858" y="137237"/>
                    <a:pt x="20642" y="124020"/>
                  </a:cubicBezTo>
                  <a:cubicBezTo>
                    <a:pt x="7425" y="110804"/>
                    <a:pt x="0" y="92878"/>
                    <a:pt x="0" y="74187"/>
                  </a:cubicBezTo>
                  <a:lnTo>
                    <a:pt x="0" y="70475"/>
                  </a:lnTo>
                  <a:cubicBezTo>
                    <a:pt x="0" y="51784"/>
                    <a:pt x="7425" y="33858"/>
                    <a:pt x="20642" y="20642"/>
                  </a:cubicBezTo>
                  <a:cubicBezTo>
                    <a:pt x="33858" y="7425"/>
                    <a:pt x="51784" y="0"/>
                    <a:pt x="7047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723319" cy="201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  <a:r>
                <a:rPr lang="en-US" b="true" sz="2373" spc="125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aaaa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371220" y="4335011"/>
            <a:ext cx="2746351" cy="549263"/>
            <a:chOff x="0" y="0"/>
            <a:chExt cx="723319" cy="14466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23319" cy="144662"/>
            </a:xfrm>
            <a:custGeom>
              <a:avLst/>
              <a:gdLst/>
              <a:ahLst/>
              <a:cxnLst/>
              <a:rect r="r" b="b" t="t" l="l"/>
              <a:pathLst>
                <a:path h="144662" w="723319">
                  <a:moveTo>
                    <a:pt x="70475" y="0"/>
                  </a:moveTo>
                  <a:lnTo>
                    <a:pt x="652844" y="0"/>
                  </a:lnTo>
                  <a:cubicBezTo>
                    <a:pt x="691766" y="0"/>
                    <a:pt x="723319" y="31553"/>
                    <a:pt x="723319" y="70475"/>
                  </a:cubicBezTo>
                  <a:lnTo>
                    <a:pt x="723319" y="74187"/>
                  </a:lnTo>
                  <a:cubicBezTo>
                    <a:pt x="723319" y="113109"/>
                    <a:pt x="691766" y="144662"/>
                    <a:pt x="652844" y="144662"/>
                  </a:cubicBezTo>
                  <a:lnTo>
                    <a:pt x="70475" y="144662"/>
                  </a:lnTo>
                  <a:cubicBezTo>
                    <a:pt x="51784" y="144662"/>
                    <a:pt x="33858" y="137237"/>
                    <a:pt x="20642" y="124020"/>
                  </a:cubicBezTo>
                  <a:cubicBezTo>
                    <a:pt x="7425" y="110804"/>
                    <a:pt x="0" y="92878"/>
                    <a:pt x="0" y="74187"/>
                  </a:cubicBezTo>
                  <a:lnTo>
                    <a:pt x="0" y="70475"/>
                  </a:lnTo>
                  <a:cubicBezTo>
                    <a:pt x="0" y="51784"/>
                    <a:pt x="7425" y="33858"/>
                    <a:pt x="20642" y="20642"/>
                  </a:cubicBezTo>
                  <a:cubicBezTo>
                    <a:pt x="33858" y="7425"/>
                    <a:pt x="51784" y="0"/>
                    <a:pt x="7047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723319" cy="201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767409" y="5910412"/>
            <a:ext cx="3552391" cy="283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1"/>
              </a:lnSpc>
            </a:pPr>
            <a:r>
              <a:rPr lang="en-US" sz="270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project focuses on developing an autonomous car driving system powered by neural networks.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31427" y="5171408"/>
            <a:ext cx="4387132" cy="3564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1"/>
              </a:lnSpc>
            </a:pPr>
            <a:r>
              <a:rPr lang="en-US" sz="25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system leverages computer vision and deep learning techniques to perceive the environment, detect objects, and make real-time driving decisions.nt in certain industries.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70429" y="1406355"/>
            <a:ext cx="8560999" cy="614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7"/>
              </a:lnSpc>
            </a:pPr>
            <a:r>
              <a:rPr lang="en-US" sz="3851" spc="20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13261" y="4432575"/>
            <a:ext cx="1980125" cy="19801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52449" y="4432575"/>
            <a:ext cx="1980125" cy="19801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94613" y="4432575"/>
            <a:ext cx="1980125" cy="19801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731964" y="4751277"/>
            <a:ext cx="1342720" cy="13427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71151" y="4751277"/>
            <a:ext cx="1342720" cy="13427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213316" y="4751277"/>
            <a:ext cx="1342720" cy="134272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761294" y="5038914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00481" y="5038914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42646" y="5038914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87988" y="6586038"/>
            <a:ext cx="4660595" cy="343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 train and evaluate our model, we use the BDD100K: Images 10K Dataset, which is widely used in the automotive industry for instance segmentation, semantic segmentation, and object detection.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016439" y="6782001"/>
            <a:ext cx="4504660" cy="288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9"/>
              </a:lnSpc>
            </a:pPr>
            <a:r>
              <a:rPr lang="en-US" sz="24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This dataset provides diverse driving scenes with various weather conditions, times of day, and urban/rural environments, making it ideal for building a robust autonomous driving model</a:t>
            </a:r>
            <a:r>
              <a:rPr lang="en-US" sz="2499" b="true">
                <a:solidFill>
                  <a:srgbClr val="806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05198" y="6782001"/>
            <a:ext cx="3965666" cy="2929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3"/>
              </a:lnSpc>
            </a:pPr>
            <a:r>
              <a:rPr lang="en-US" sz="28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will use a small version of it as a sample version of it and the limitation of our device's computational power 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966169" y="2078610"/>
            <a:ext cx="12352685" cy="61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7"/>
              </a:lnSpc>
            </a:pPr>
            <a:r>
              <a:rPr lang="en-US" sz="3851" spc="20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DATASET: BDD100K - IMAGES 10K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16483" y="-224308"/>
            <a:ext cx="5476511" cy="5344626"/>
            <a:chOff x="0" y="0"/>
            <a:chExt cx="1442373" cy="14076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2373" cy="1407638"/>
            </a:xfrm>
            <a:custGeom>
              <a:avLst/>
              <a:gdLst/>
              <a:ahLst/>
              <a:cxnLst/>
              <a:rect r="r" b="b" t="t" l="l"/>
              <a:pathLst>
                <a:path h="1407638" w="1442373">
                  <a:moveTo>
                    <a:pt x="43823" y="0"/>
                  </a:moveTo>
                  <a:lnTo>
                    <a:pt x="1398550" y="0"/>
                  </a:lnTo>
                  <a:cubicBezTo>
                    <a:pt x="1422753" y="0"/>
                    <a:pt x="1442373" y="19620"/>
                    <a:pt x="1442373" y="43823"/>
                  </a:cubicBezTo>
                  <a:lnTo>
                    <a:pt x="1442373" y="1363815"/>
                  </a:lnTo>
                  <a:cubicBezTo>
                    <a:pt x="1442373" y="1388018"/>
                    <a:pt x="1422753" y="1407638"/>
                    <a:pt x="1398550" y="1407638"/>
                  </a:cubicBezTo>
                  <a:lnTo>
                    <a:pt x="43823" y="1407638"/>
                  </a:lnTo>
                  <a:cubicBezTo>
                    <a:pt x="19620" y="1407638"/>
                    <a:pt x="0" y="1388018"/>
                    <a:pt x="0" y="1363815"/>
                  </a:cubicBezTo>
                  <a:lnTo>
                    <a:pt x="0" y="43823"/>
                  </a:lnTo>
                  <a:cubicBezTo>
                    <a:pt x="0" y="19620"/>
                    <a:pt x="19620" y="0"/>
                    <a:pt x="438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42373" cy="1464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443298"/>
            <a:ext cx="5476511" cy="5068010"/>
            <a:chOff x="0" y="0"/>
            <a:chExt cx="1442373" cy="13347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2373" cy="1334785"/>
            </a:xfrm>
            <a:custGeom>
              <a:avLst/>
              <a:gdLst/>
              <a:ahLst/>
              <a:cxnLst/>
              <a:rect r="r" b="b" t="t" l="l"/>
              <a:pathLst>
                <a:path h="1334785" w="1442373">
                  <a:moveTo>
                    <a:pt x="43823" y="0"/>
                  </a:moveTo>
                  <a:lnTo>
                    <a:pt x="1398550" y="0"/>
                  </a:lnTo>
                  <a:cubicBezTo>
                    <a:pt x="1422753" y="0"/>
                    <a:pt x="1442373" y="19620"/>
                    <a:pt x="1442373" y="43823"/>
                  </a:cubicBezTo>
                  <a:lnTo>
                    <a:pt x="1442373" y="1290961"/>
                  </a:lnTo>
                  <a:cubicBezTo>
                    <a:pt x="1442373" y="1315164"/>
                    <a:pt x="1422753" y="1334785"/>
                    <a:pt x="1398550" y="1334785"/>
                  </a:cubicBezTo>
                  <a:lnTo>
                    <a:pt x="43823" y="1334785"/>
                  </a:lnTo>
                  <a:cubicBezTo>
                    <a:pt x="19620" y="1334785"/>
                    <a:pt x="0" y="1315164"/>
                    <a:pt x="0" y="1290961"/>
                  </a:cubicBezTo>
                  <a:lnTo>
                    <a:pt x="0" y="43823"/>
                  </a:lnTo>
                  <a:cubicBezTo>
                    <a:pt x="0" y="19620"/>
                    <a:pt x="19620" y="0"/>
                    <a:pt x="43823" y="0"/>
                  </a:cubicBezTo>
                  <a:close/>
                </a:path>
              </a:pathLst>
            </a:custGeom>
            <a:solidFill>
              <a:srgbClr val="2F35C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42373" cy="1391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16483" y="5443298"/>
            <a:ext cx="5476511" cy="5068010"/>
            <a:chOff x="0" y="0"/>
            <a:chExt cx="1442373" cy="13347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2373" cy="1334785"/>
            </a:xfrm>
            <a:custGeom>
              <a:avLst/>
              <a:gdLst/>
              <a:ahLst/>
              <a:cxnLst/>
              <a:rect r="r" b="b" t="t" l="l"/>
              <a:pathLst>
                <a:path h="1334785" w="1442373">
                  <a:moveTo>
                    <a:pt x="43823" y="0"/>
                  </a:moveTo>
                  <a:lnTo>
                    <a:pt x="1398550" y="0"/>
                  </a:lnTo>
                  <a:cubicBezTo>
                    <a:pt x="1422753" y="0"/>
                    <a:pt x="1442373" y="19620"/>
                    <a:pt x="1442373" y="43823"/>
                  </a:cubicBezTo>
                  <a:lnTo>
                    <a:pt x="1442373" y="1290961"/>
                  </a:lnTo>
                  <a:cubicBezTo>
                    <a:pt x="1442373" y="1315164"/>
                    <a:pt x="1422753" y="1334785"/>
                    <a:pt x="1398550" y="1334785"/>
                  </a:cubicBezTo>
                  <a:lnTo>
                    <a:pt x="43823" y="1334785"/>
                  </a:lnTo>
                  <a:cubicBezTo>
                    <a:pt x="19620" y="1334785"/>
                    <a:pt x="0" y="1315164"/>
                    <a:pt x="0" y="1290961"/>
                  </a:cubicBezTo>
                  <a:lnTo>
                    <a:pt x="0" y="43823"/>
                  </a:lnTo>
                  <a:cubicBezTo>
                    <a:pt x="0" y="19620"/>
                    <a:pt x="19620" y="0"/>
                    <a:pt x="43823" y="0"/>
                  </a:cubicBezTo>
                  <a:close/>
                </a:path>
              </a:pathLst>
            </a:custGeom>
            <a:solidFill>
              <a:srgbClr val="EA2D9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442373" cy="1391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802568" y="0"/>
            <a:ext cx="5032057" cy="10287000"/>
            <a:chOff x="0" y="0"/>
            <a:chExt cx="779597" cy="1593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9597" cy="1593725"/>
            </a:xfrm>
            <a:custGeom>
              <a:avLst/>
              <a:gdLst/>
              <a:ahLst/>
              <a:cxnLst/>
              <a:rect r="r" b="b" t="t" l="l"/>
              <a:pathLst>
                <a:path h="1593725" w="779597">
                  <a:moveTo>
                    <a:pt x="0" y="0"/>
                  </a:moveTo>
                  <a:lnTo>
                    <a:pt x="779597" y="0"/>
                  </a:lnTo>
                  <a:lnTo>
                    <a:pt x="77959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31714" t="0" r="-131714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781876" y="6009830"/>
            <a:ext cx="3323366" cy="2612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2"/>
              </a:lnSpc>
            </a:pPr>
            <a:r>
              <a:rPr lang="en-US" sz="251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 safety and efficiency by reducing false positives and negatives in detection.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62538" y="2236504"/>
            <a:ext cx="3488222" cy="194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8375" indent="-239188" lvl="1">
              <a:lnSpc>
                <a:spcPts val="3102"/>
              </a:lnSpc>
              <a:buFont typeface="Arial"/>
              <a:buChar char="•"/>
            </a:pPr>
            <a:r>
              <a:rPr lang="en-US" b="true" sz="221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Develop a highly accurate neural network model for real-time perception</a:t>
            </a:r>
            <a:r>
              <a:rPr lang="en-US" sz="22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13376" y="6657651"/>
            <a:ext cx="4462952" cy="198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337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Enable seamless integration with autonomous vehicle control systems.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44966" y="1494895"/>
            <a:ext cx="3323366" cy="35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2373" b="true">
                <a:solidFill>
                  <a:srgbClr val="190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Goals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73557" y="4765045"/>
            <a:ext cx="4532854" cy="3948738"/>
            <a:chOff x="0" y="0"/>
            <a:chExt cx="1193838" cy="10399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93838" cy="1039997"/>
            </a:xfrm>
            <a:custGeom>
              <a:avLst/>
              <a:gdLst/>
              <a:ahLst/>
              <a:cxnLst/>
              <a:rect r="r" b="b" t="t" l="l"/>
              <a:pathLst>
                <a:path h="1039997" w="1193838">
                  <a:moveTo>
                    <a:pt x="63194" y="0"/>
                  </a:moveTo>
                  <a:lnTo>
                    <a:pt x="1130644" y="0"/>
                  </a:lnTo>
                  <a:cubicBezTo>
                    <a:pt x="1165545" y="0"/>
                    <a:pt x="1193838" y="28293"/>
                    <a:pt x="1193838" y="63194"/>
                  </a:cubicBezTo>
                  <a:lnTo>
                    <a:pt x="1193838" y="976802"/>
                  </a:lnTo>
                  <a:cubicBezTo>
                    <a:pt x="1193838" y="993563"/>
                    <a:pt x="1187180" y="1009636"/>
                    <a:pt x="1175329" y="1021488"/>
                  </a:cubicBezTo>
                  <a:cubicBezTo>
                    <a:pt x="1163478" y="1033339"/>
                    <a:pt x="1147404" y="1039997"/>
                    <a:pt x="1130644" y="1039997"/>
                  </a:cubicBezTo>
                  <a:lnTo>
                    <a:pt x="63194" y="1039997"/>
                  </a:lnTo>
                  <a:cubicBezTo>
                    <a:pt x="28293" y="1039997"/>
                    <a:pt x="0" y="1011704"/>
                    <a:pt x="0" y="976802"/>
                  </a:cubicBezTo>
                  <a:lnTo>
                    <a:pt x="0" y="63194"/>
                  </a:lnTo>
                  <a:cubicBezTo>
                    <a:pt x="0" y="28293"/>
                    <a:pt x="28293" y="0"/>
                    <a:pt x="631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193838" cy="109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77261" y="4765045"/>
            <a:ext cx="4532854" cy="3948738"/>
            <a:chOff x="0" y="0"/>
            <a:chExt cx="1193838" cy="10399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3838" cy="1039997"/>
            </a:xfrm>
            <a:custGeom>
              <a:avLst/>
              <a:gdLst/>
              <a:ahLst/>
              <a:cxnLst/>
              <a:rect r="r" b="b" t="t" l="l"/>
              <a:pathLst>
                <a:path h="1039997" w="1193838">
                  <a:moveTo>
                    <a:pt x="63194" y="0"/>
                  </a:moveTo>
                  <a:lnTo>
                    <a:pt x="1130644" y="0"/>
                  </a:lnTo>
                  <a:cubicBezTo>
                    <a:pt x="1165545" y="0"/>
                    <a:pt x="1193838" y="28293"/>
                    <a:pt x="1193838" y="63194"/>
                  </a:cubicBezTo>
                  <a:lnTo>
                    <a:pt x="1193838" y="976802"/>
                  </a:lnTo>
                  <a:cubicBezTo>
                    <a:pt x="1193838" y="993563"/>
                    <a:pt x="1187180" y="1009636"/>
                    <a:pt x="1175329" y="1021488"/>
                  </a:cubicBezTo>
                  <a:cubicBezTo>
                    <a:pt x="1163478" y="1033339"/>
                    <a:pt x="1147404" y="1039997"/>
                    <a:pt x="1130644" y="1039997"/>
                  </a:cubicBezTo>
                  <a:lnTo>
                    <a:pt x="63194" y="1039997"/>
                  </a:lnTo>
                  <a:cubicBezTo>
                    <a:pt x="28293" y="1039997"/>
                    <a:pt x="0" y="1011704"/>
                    <a:pt x="0" y="976802"/>
                  </a:cubicBezTo>
                  <a:lnTo>
                    <a:pt x="0" y="63194"/>
                  </a:lnTo>
                  <a:cubicBezTo>
                    <a:pt x="0" y="28293"/>
                    <a:pt x="28293" y="0"/>
                    <a:pt x="631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93838" cy="109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781589" y="4728023"/>
            <a:ext cx="4532854" cy="3948738"/>
            <a:chOff x="0" y="0"/>
            <a:chExt cx="1193838" cy="10399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93838" cy="1039997"/>
            </a:xfrm>
            <a:custGeom>
              <a:avLst/>
              <a:gdLst/>
              <a:ahLst/>
              <a:cxnLst/>
              <a:rect r="r" b="b" t="t" l="l"/>
              <a:pathLst>
                <a:path h="1039997" w="1193838">
                  <a:moveTo>
                    <a:pt x="63194" y="0"/>
                  </a:moveTo>
                  <a:lnTo>
                    <a:pt x="1130644" y="0"/>
                  </a:lnTo>
                  <a:cubicBezTo>
                    <a:pt x="1165545" y="0"/>
                    <a:pt x="1193838" y="28293"/>
                    <a:pt x="1193838" y="63194"/>
                  </a:cubicBezTo>
                  <a:lnTo>
                    <a:pt x="1193838" y="976802"/>
                  </a:lnTo>
                  <a:cubicBezTo>
                    <a:pt x="1193838" y="993563"/>
                    <a:pt x="1187180" y="1009636"/>
                    <a:pt x="1175329" y="1021488"/>
                  </a:cubicBezTo>
                  <a:cubicBezTo>
                    <a:pt x="1163478" y="1033339"/>
                    <a:pt x="1147404" y="1039997"/>
                    <a:pt x="1130644" y="1039997"/>
                  </a:cubicBezTo>
                  <a:lnTo>
                    <a:pt x="63194" y="1039997"/>
                  </a:lnTo>
                  <a:cubicBezTo>
                    <a:pt x="28293" y="1039997"/>
                    <a:pt x="0" y="1011704"/>
                    <a:pt x="0" y="976802"/>
                  </a:cubicBezTo>
                  <a:lnTo>
                    <a:pt x="0" y="63194"/>
                  </a:lnTo>
                  <a:cubicBezTo>
                    <a:pt x="0" y="28293"/>
                    <a:pt x="28293" y="0"/>
                    <a:pt x="631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193838" cy="109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73557" y="4235859"/>
            <a:ext cx="4532854" cy="1110806"/>
            <a:chOff x="0" y="0"/>
            <a:chExt cx="1193838" cy="2925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93838" cy="292558"/>
            </a:xfrm>
            <a:custGeom>
              <a:avLst/>
              <a:gdLst/>
              <a:ahLst/>
              <a:cxnLst/>
              <a:rect r="r" b="b" t="t" l="l"/>
              <a:pathLst>
                <a:path h="292558" w="1193838">
                  <a:moveTo>
                    <a:pt x="42699" y="0"/>
                  </a:moveTo>
                  <a:lnTo>
                    <a:pt x="1151139" y="0"/>
                  </a:lnTo>
                  <a:cubicBezTo>
                    <a:pt x="1174721" y="0"/>
                    <a:pt x="1193838" y="19117"/>
                    <a:pt x="1193838" y="42699"/>
                  </a:cubicBezTo>
                  <a:lnTo>
                    <a:pt x="1193838" y="249859"/>
                  </a:lnTo>
                  <a:cubicBezTo>
                    <a:pt x="1193838" y="261184"/>
                    <a:pt x="1189339" y="272044"/>
                    <a:pt x="1181332" y="280052"/>
                  </a:cubicBezTo>
                  <a:cubicBezTo>
                    <a:pt x="1173324" y="288059"/>
                    <a:pt x="1162464" y="292558"/>
                    <a:pt x="1151139" y="292558"/>
                  </a:cubicBezTo>
                  <a:lnTo>
                    <a:pt x="42699" y="292558"/>
                  </a:lnTo>
                  <a:cubicBezTo>
                    <a:pt x="31374" y="292558"/>
                    <a:pt x="20514" y="288059"/>
                    <a:pt x="12506" y="280052"/>
                  </a:cubicBezTo>
                  <a:cubicBezTo>
                    <a:pt x="4499" y="272044"/>
                    <a:pt x="0" y="261184"/>
                    <a:pt x="0" y="249859"/>
                  </a:cubicBezTo>
                  <a:lnTo>
                    <a:pt x="0" y="42699"/>
                  </a:lnTo>
                  <a:cubicBezTo>
                    <a:pt x="0" y="31374"/>
                    <a:pt x="4499" y="20514"/>
                    <a:pt x="12506" y="12506"/>
                  </a:cubicBezTo>
                  <a:cubicBezTo>
                    <a:pt x="20514" y="4499"/>
                    <a:pt x="31374" y="0"/>
                    <a:pt x="42699" y="0"/>
                  </a:cubicBezTo>
                  <a:close/>
                </a:path>
              </a:pathLst>
            </a:custGeom>
            <a:solidFill>
              <a:srgbClr val="2F35C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193838" cy="349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83"/>
                </a:lnSpc>
              </a:pPr>
              <a:r>
                <a:rPr lang="en-US" b="true" sz="2773" spc="147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Deep Learning Frameworks: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877261" y="4235859"/>
            <a:ext cx="4532854" cy="1058372"/>
            <a:chOff x="0" y="0"/>
            <a:chExt cx="1193838" cy="2787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93838" cy="278748"/>
            </a:xfrm>
            <a:custGeom>
              <a:avLst/>
              <a:gdLst/>
              <a:ahLst/>
              <a:cxnLst/>
              <a:rect r="r" b="b" t="t" l="l"/>
              <a:pathLst>
                <a:path h="278748" w="1193838">
                  <a:moveTo>
                    <a:pt x="42699" y="0"/>
                  </a:moveTo>
                  <a:lnTo>
                    <a:pt x="1151139" y="0"/>
                  </a:lnTo>
                  <a:cubicBezTo>
                    <a:pt x="1174721" y="0"/>
                    <a:pt x="1193838" y="19117"/>
                    <a:pt x="1193838" y="42699"/>
                  </a:cubicBezTo>
                  <a:lnTo>
                    <a:pt x="1193838" y="236049"/>
                  </a:lnTo>
                  <a:cubicBezTo>
                    <a:pt x="1193838" y="247374"/>
                    <a:pt x="1189339" y="258234"/>
                    <a:pt x="1181332" y="266242"/>
                  </a:cubicBezTo>
                  <a:cubicBezTo>
                    <a:pt x="1173324" y="274250"/>
                    <a:pt x="1162464" y="278748"/>
                    <a:pt x="1151139" y="278748"/>
                  </a:cubicBezTo>
                  <a:lnTo>
                    <a:pt x="42699" y="278748"/>
                  </a:lnTo>
                  <a:cubicBezTo>
                    <a:pt x="31374" y="278748"/>
                    <a:pt x="20514" y="274250"/>
                    <a:pt x="12506" y="266242"/>
                  </a:cubicBezTo>
                  <a:cubicBezTo>
                    <a:pt x="4499" y="258234"/>
                    <a:pt x="0" y="247374"/>
                    <a:pt x="0" y="236049"/>
                  </a:cubicBezTo>
                  <a:lnTo>
                    <a:pt x="0" y="42699"/>
                  </a:lnTo>
                  <a:cubicBezTo>
                    <a:pt x="0" y="31374"/>
                    <a:pt x="4499" y="20514"/>
                    <a:pt x="12506" y="12506"/>
                  </a:cubicBezTo>
                  <a:cubicBezTo>
                    <a:pt x="20514" y="4499"/>
                    <a:pt x="31374" y="0"/>
                    <a:pt x="426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193838" cy="33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781589" y="4198837"/>
            <a:ext cx="4532854" cy="1058372"/>
            <a:chOff x="0" y="0"/>
            <a:chExt cx="1193838" cy="2787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93838" cy="278748"/>
            </a:xfrm>
            <a:custGeom>
              <a:avLst/>
              <a:gdLst/>
              <a:ahLst/>
              <a:cxnLst/>
              <a:rect r="r" b="b" t="t" l="l"/>
              <a:pathLst>
                <a:path h="278748" w="1193838">
                  <a:moveTo>
                    <a:pt x="42699" y="0"/>
                  </a:moveTo>
                  <a:lnTo>
                    <a:pt x="1151139" y="0"/>
                  </a:lnTo>
                  <a:cubicBezTo>
                    <a:pt x="1174721" y="0"/>
                    <a:pt x="1193838" y="19117"/>
                    <a:pt x="1193838" y="42699"/>
                  </a:cubicBezTo>
                  <a:lnTo>
                    <a:pt x="1193838" y="236049"/>
                  </a:lnTo>
                  <a:cubicBezTo>
                    <a:pt x="1193838" y="247374"/>
                    <a:pt x="1189339" y="258234"/>
                    <a:pt x="1181332" y="266242"/>
                  </a:cubicBezTo>
                  <a:cubicBezTo>
                    <a:pt x="1173324" y="274250"/>
                    <a:pt x="1162464" y="278748"/>
                    <a:pt x="1151139" y="278748"/>
                  </a:cubicBezTo>
                  <a:lnTo>
                    <a:pt x="42699" y="278748"/>
                  </a:lnTo>
                  <a:cubicBezTo>
                    <a:pt x="31374" y="278748"/>
                    <a:pt x="20514" y="274250"/>
                    <a:pt x="12506" y="266242"/>
                  </a:cubicBezTo>
                  <a:cubicBezTo>
                    <a:pt x="4499" y="258234"/>
                    <a:pt x="0" y="247374"/>
                    <a:pt x="0" y="236049"/>
                  </a:cubicBezTo>
                  <a:lnTo>
                    <a:pt x="0" y="42699"/>
                  </a:lnTo>
                  <a:cubicBezTo>
                    <a:pt x="0" y="31374"/>
                    <a:pt x="4499" y="20514"/>
                    <a:pt x="12506" y="12506"/>
                  </a:cubicBezTo>
                  <a:cubicBezTo>
                    <a:pt x="20514" y="4499"/>
                    <a:pt x="31374" y="0"/>
                    <a:pt x="426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193838" cy="33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647282" y="5781898"/>
            <a:ext cx="3504347" cy="2867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1"/>
              </a:lnSpc>
            </a:pPr>
            <a:r>
              <a:rPr lang="en-US" sz="41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TensorFlow/PyTorch</a:t>
            </a:r>
          </a:p>
          <a:p>
            <a:pPr algn="l">
              <a:lnSpc>
                <a:spcPts val="5761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558753" y="5800948"/>
            <a:ext cx="3369664" cy="2187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1"/>
              </a:lnSpc>
            </a:pPr>
            <a:r>
              <a:rPr lang="en-US" sz="31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 Processing: OpenCV, NumPy, Pandas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81589" y="5810473"/>
            <a:ext cx="4626952" cy="2452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1"/>
              </a:lnSpc>
            </a:pPr>
            <a:r>
              <a:rPr lang="en-US" sz="28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view result graph we use  math plot . </a:t>
            </a:r>
          </a:p>
          <a:p>
            <a:pPr algn="l">
              <a:lnSpc>
                <a:spcPts val="3941"/>
              </a:lnSpc>
            </a:pPr>
          </a:p>
          <a:p>
            <a:pPr algn="l">
              <a:lnSpc>
                <a:spcPts val="3941"/>
              </a:lnSpc>
            </a:pPr>
            <a:r>
              <a:rPr lang="en-US" sz="28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Neural Network Models: CNNs, RNNs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558753" y="4425657"/>
            <a:ext cx="3169869" cy="84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</a:pPr>
            <a:r>
              <a:rPr lang="en-US" sz="287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Processing:</a:t>
            </a:r>
            <a:r>
              <a:rPr lang="en-US" sz="2873" b="true">
                <a:solidFill>
                  <a:srgbClr val="806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41687" y="4398160"/>
            <a:ext cx="4012659" cy="55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7"/>
              </a:lnSpc>
            </a:pPr>
            <a:r>
              <a:rPr lang="en-US" sz="3773">
                <a:solidFill>
                  <a:srgbClr val="170B31"/>
                </a:solidFill>
                <a:latin typeface="Montserrat"/>
                <a:ea typeface="Montserrat"/>
                <a:cs typeface="Montserrat"/>
                <a:sym typeface="Montserrat"/>
              </a:rPr>
              <a:t>For result</a:t>
            </a:r>
            <a:r>
              <a:rPr lang="en-US" sz="3773" b="true">
                <a:solidFill>
                  <a:srgbClr val="806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73557" y="998941"/>
            <a:ext cx="13048960" cy="74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4644" spc="24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 TECHNOLOGY :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13261" y="4432575"/>
            <a:ext cx="1980125" cy="19801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52449" y="4432575"/>
            <a:ext cx="1980125" cy="19801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94613" y="4432575"/>
            <a:ext cx="1980125" cy="19801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731964" y="4751277"/>
            <a:ext cx="1342720" cy="13427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71151" y="4751277"/>
            <a:ext cx="1342720" cy="13427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213316" y="4751277"/>
            <a:ext cx="1342720" cy="134272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09490" y="3722839"/>
            <a:ext cx="6101373" cy="6236098"/>
          </a:xfrm>
          <a:custGeom>
            <a:avLst/>
            <a:gdLst/>
            <a:ahLst/>
            <a:cxnLst/>
            <a:rect r="r" b="b" t="t" l="l"/>
            <a:pathLst>
              <a:path h="6236098" w="6101373">
                <a:moveTo>
                  <a:pt x="0" y="0"/>
                </a:moveTo>
                <a:lnTo>
                  <a:pt x="6101373" y="0"/>
                </a:lnTo>
                <a:lnTo>
                  <a:pt x="6101373" y="6236098"/>
                </a:lnTo>
                <a:lnTo>
                  <a:pt x="0" y="6236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73" t="-1590" r="-16773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832662" y="4127025"/>
            <a:ext cx="9426638" cy="4571349"/>
          </a:xfrm>
          <a:custGeom>
            <a:avLst/>
            <a:gdLst/>
            <a:ahLst/>
            <a:cxnLst/>
            <a:rect r="r" b="b" t="t" l="l"/>
            <a:pathLst>
              <a:path h="4571349" w="9426638">
                <a:moveTo>
                  <a:pt x="0" y="0"/>
                </a:moveTo>
                <a:lnTo>
                  <a:pt x="9426638" y="0"/>
                </a:lnTo>
                <a:lnTo>
                  <a:pt x="9426638" y="4571349"/>
                </a:lnTo>
                <a:lnTo>
                  <a:pt x="0" y="4571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252" t="-18321" r="0" b="-18321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16695" y="971550"/>
            <a:ext cx="6435753" cy="1717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3"/>
              </a:lnSpc>
              <a:spcBef>
                <a:spcPct val="0"/>
              </a:spcBef>
            </a:pPr>
            <a:r>
              <a:rPr lang="en-US" b="true" sz="3273" spc="17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sample code for Annotation and access datasets 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16483" y="-224308"/>
            <a:ext cx="5476511" cy="5344626"/>
            <a:chOff x="0" y="0"/>
            <a:chExt cx="1442373" cy="14076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2373" cy="1407638"/>
            </a:xfrm>
            <a:custGeom>
              <a:avLst/>
              <a:gdLst/>
              <a:ahLst/>
              <a:cxnLst/>
              <a:rect r="r" b="b" t="t" l="l"/>
              <a:pathLst>
                <a:path h="1407638" w="1442373">
                  <a:moveTo>
                    <a:pt x="43823" y="0"/>
                  </a:moveTo>
                  <a:lnTo>
                    <a:pt x="1398550" y="0"/>
                  </a:lnTo>
                  <a:cubicBezTo>
                    <a:pt x="1422753" y="0"/>
                    <a:pt x="1442373" y="19620"/>
                    <a:pt x="1442373" y="43823"/>
                  </a:cubicBezTo>
                  <a:lnTo>
                    <a:pt x="1442373" y="1363815"/>
                  </a:lnTo>
                  <a:cubicBezTo>
                    <a:pt x="1442373" y="1388018"/>
                    <a:pt x="1422753" y="1407638"/>
                    <a:pt x="1398550" y="1407638"/>
                  </a:cubicBezTo>
                  <a:lnTo>
                    <a:pt x="43823" y="1407638"/>
                  </a:lnTo>
                  <a:cubicBezTo>
                    <a:pt x="19620" y="1407638"/>
                    <a:pt x="0" y="1388018"/>
                    <a:pt x="0" y="1363815"/>
                  </a:cubicBezTo>
                  <a:lnTo>
                    <a:pt x="0" y="43823"/>
                  </a:lnTo>
                  <a:cubicBezTo>
                    <a:pt x="0" y="19620"/>
                    <a:pt x="19620" y="0"/>
                    <a:pt x="438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42373" cy="1464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83"/>
                </a:lnSpc>
              </a:pPr>
              <a:r>
                <a:rPr lang="en-US" sz="3273" spc="173">
                  <a:solidFill>
                    <a:srgbClr val="0C0A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Github repostary link</a:t>
              </a:r>
              <a:r>
                <a:rPr lang="en-US" b="true" sz="3273" spc="173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6286" y="5143500"/>
            <a:ext cx="6847094" cy="5068010"/>
            <a:chOff x="0" y="0"/>
            <a:chExt cx="1803350" cy="13347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03350" cy="1334785"/>
            </a:xfrm>
            <a:custGeom>
              <a:avLst/>
              <a:gdLst/>
              <a:ahLst/>
              <a:cxnLst/>
              <a:rect r="r" b="b" t="t" l="l"/>
              <a:pathLst>
                <a:path h="1334785" w="1803350">
                  <a:moveTo>
                    <a:pt x="35051" y="0"/>
                  </a:moveTo>
                  <a:lnTo>
                    <a:pt x="1768298" y="0"/>
                  </a:lnTo>
                  <a:cubicBezTo>
                    <a:pt x="1787657" y="0"/>
                    <a:pt x="1803350" y="15693"/>
                    <a:pt x="1803350" y="35051"/>
                  </a:cubicBezTo>
                  <a:lnTo>
                    <a:pt x="1803350" y="1299733"/>
                  </a:lnTo>
                  <a:cubicBezTo>
                    <a:pt x="1803350" y="1319092"/>
                    <a:pt x="1787657" y="1334785"/>
                    <a:pt x="1768298" y="1334785"/>
                  </a:cubicBezTo>
                  <a:lnTo>
                    <a:pt x="35051" y="1334785"/>
                  </a:lnTo>
                  <a:cubicBezTo>
                    <a:pt x="15693" y="1334785"/>
                    <a:pt x="0" y="1319092"/>
                    <a:pt x="0" y="1299733"/>
                  </a:cubicBezTo>
                  <a:lnTo>
                    <a:pt x="0" y="35051"/>
                  </a:lnTo>
                  <a:cubicBezTo>
                    <a:pt x="0" y="15693"/>
                    <a:pt x="15693" y="0"/>
                    <a:pt x="35051" y="0"/>
                  </a:cubicBezTo>
                  <a:close/>
                </a:path>
              </a:pathLst>
            </a:custGeom>
            <a:solidFill>
              <a:srgbClr val="2F35C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803350" cy="1391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  <a:r>
                <a:rPr lang="en-US" b="true" sz="2373" spc="12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https://github.com/waliur957/autonomous-driving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16483" y="5443298"/>
            <a:ext cx="5476511" cy="5068010"/>
            <a:chOff x="0" y="0"/>
            <a:chExt cx="1442373" cy="13347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2373" cy="1334785"/>
            </a:xfrm>
            <a:custGeom>
              <a:avLst/>
              <a:gdLst/>
              <a:ahLst/>
              <a:cxnLst/>
              <a:rect r="r" b="b" t="t" l="l"/>
              <a:pathLst>
                <a:path h="1334785" w="1442373">
                  <a:moveTo>
                    <a:pt x="43823" y="0"/>
                  </a:moveTo>
                  <a:lnTo>
                    <a:pt x="1398550" y="0"/>
                  </a:lnTo>
                  <a:cubicBezTo>
                    <a:pt x="1422753" y="0"/>
                    <a:pt x="1442373" y="19620"/>
                    <a:pt x="1442373" y="43823"/>
                  </a:cubicBezTo>
                  <a:lnTo>
                    <a:pt x="1442373" y="1290961"/>
                  </a:lnTo>
                  <a:cubicBezTo>
                    <a:pt x="1442373" y="1315164"/>
                    <a:pt x="1422753" y="1334785"/>
                    <a:pt x="1398550" y="1334785"/>
                  </a:cubicBezTo>
                  <a:lnTo>
                    <a:pt x="43823" y="1334785"/>
                  </a:lnTo>
                  <a:cubicBezTo>
                    <a:pt x="19620" y="1334785"/>
                    <a:pt x="0" y="1315164"/>
                    <a:pt x="0" y="1290961"/>
                  </a:cubicBezTo>
                  <a:lnTo>
                    <a:pt x="0" y="43823"/>
                  </a:lnTo>
                  <a:cubicBezTo>
                    <a:pt x="0" y="19620"/>
                    <a:pt x="19620" y="0"/>
                    <a:pt x="43823" y="0"/>
                  </a:cubicBezTo>
                  <a:close/>
                </a:path>
              </a:pathLst>
            </a:custGeom>
            <a:solidFill>
              <a:srgbClr val="EA2D9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442373" cy="1391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802568" y="0"/>
            <a:ext cx="5032057" cy="10287000"/>
            <a:chOff x="0" y="0"/>
            <a:chExt cx="779597" cy="1593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9597" cy="1593725"/>
            </a:xfrm>
            <a:custGeom>
              <a:avLst/>
              <a:gdLst/>
              <a:ahLst/>
              <a:cxnLst/>
              <a:rect r="r" b="b" t="t" l="l"/>
              <a:pathLst>
                <a:path h="1593725" w="779597">
                  <a:moveTo>
                    <a:pt x="0" y="0"/>
                  </a:moveTo>
                  <a:lnTo>
                    <a:pt x="779597" y="0"/>
                  </a:lnTo>
                  <a:lnTo>
                    <a:pt x="77959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31714" t="0" r="-131714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6720808" y="5143500"/>
            <a:ext cx="8597789" cy="5394270"/>
          </a:xfrm>
          <a:custGeom>
            <a:avLst/>
            <a:gdLst/>
            <a:ahLst/>
            <a:cxnLst/>
            <a:rect r="r" b="b" t="t" l="l"/>
            <a:pathLst>
              <a:path h="5394270" w="8597789">
                <a:moveTo>
                  <a:pt x="0" y="0"/>
                </a:moveTo>
                <a:lnTo>
                  <a:pt x="8597789" y="0"/>
                </a:lnTo>
                <a:lnTo>
                  <a:pt x="8597789" y="5394270"/>
                </a:lnTo>
                <a:lnTo>
                  <a:pt x="0" y="5394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33" t="-6048" r="-4863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916483" y="5063167"/>
            <a:ext cx="5476511" cy="415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b="true" sz="2373" spc="1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Addressing Overfitting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13261" y="2696557"/>
            <a:ext cx="1980125" cy="19801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04416" y="2586188"/>
            <a:ext cx="1980125" cy="19801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648216" y="2586188"/>
            <a:ext cx="1980125" cy="19801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702635" y="3223594"/>
            <a:ext cx="1342720" cy="13427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93790" y="3015260"/>
            <a:ext cx="1342720" cy="13427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996249" y="2904891"/>
            <a:ext cx="1342720" cy="134272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761294" y="3658045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52449" y="3302897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96249" y="3195019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89987" y="5076732"/>
            <a:ext cx="3634047" cy="4379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</a:pPr>
            <a:r>
              <a:rPr lang="en-US" sz="3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Training: The model will be trained using the</a:t>
            </a:r>
          </a:p>
          <a:p>
            <a:pPr algn="ctr">
              <a:lnSpc>
                <a:spcPts val="3827"/>
              </a:lnSpc>
            </a:pPr>
            <a:r>
              <a:rPr lang="en-US" sz="3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BDD100K dataset to detect lanes and objects in the</a:t>
            </a:r>
          </a:p>
          <a:p>
            <a:pPr algn="ctr">
              <a:lnSpc>
                <a:spcPts val="3827"/>
              </a:lnSpc>
            </a:pPr>
            <a:r>
              <a:rPr lang="en-US" sz="3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images.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21593" y="5076732"/>
            <a:ext cx="2881338" cy="4575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5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Testing and Evaluation: After training, the model will</a:t>
            </a:r>
          </a:p>
          <a:p>
            <a:pPr algn="ctr">
              <a:lnSpc>
                <a:spcPts val="3015"/>
              </a:lnSpc>
            </a:pPr>
            <a:r>
              <a:rPr lang="en-US" sz="25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 tested on the validation set, and its performance will</a:t>
            </a:r>
          </a:p>
          <a:p>
            <a:pPr algn="ctr">
              <a:lnSpc>
                <a:spcPts val="3015"/>
              </a:lnSpc>
            </a:pPr>
            <a:r>
              <a:rPr lang="en-US" sz="25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 evaluated based on accuracy and speed.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54272" y="4861589"/>
            <a:ext cx="3426673" cy="4186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3"/>
              </a:lnSpc>
            </a:pPr>
            <a:r>
              <a:rPr lang="en-US" sz="28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Further Enhancements: Future work will involve</a:t>
            </a:r>
          </a:p>
          <a:p>
            <a:pPr algn="ctr">
              <a:lnSpc>
                <a:spcPts val="3363"/>
              </a:lnSpc>
            </a:pPr>
            <a:r>
              <a:rPr lang="en-US" sz="28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improving the model by experimenting with different</a:t>
            </a:r>
          </a:p>
          <a:p>
            <a:pPr algn="ctr">
              <a:lnSpc>
                <a:spcPts val="3363"/>
              </a:lnSpc>
            </a:pPr>
            <a:r>
              <a:rPr lang="en-US" sz="28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architectures and hyperparameters</a:t>
            </a:r>
            <a:r>
              <a:rPr lang="en-US" sz="2899" b="true">
                <a:solidFill>
                  <a:srgbClr val="806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61286" y="1628524"/>
            <a:ext cx="13762451" cy="67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9"/>
              </a:lnSpc>
            </a:pPr>
            <a:r>
              <a:rPr lang="en-US" sz="4291" spc="22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FUTURE STEPS :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16483" y="-224308"/>
            <a:ext cx="5476511" cy="5344626"/>
            <a:chOff x="0" y="0"/>
            <a:chExt cx="1442373" cy="14076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2373" cy="1407638"/>
            </a:xfrm>
            <a:custGeom>
              <a:avLst/>
              <a:gdLst/>
              <a:ahLst/>
              <a:cxnLst/>
              <a:rect r="r" b="b" t="t" l="l"/>
              <a:pathLst>
                <a:path h="1407638" w="1442373">
                  <a:moveTo>
                    <a:pt x="43823" y="0"/>
                  </a:moveTo>
                  <a:lnTo>
                    <a:pt x="1398550" y="0"/>
                  </a:lnTo>
                  <a:cubicBezTo>
                    <a:pt x="1422753" y="0"/>
                    <a:pt x="1442373" y="19620"/>
                    <a:pt x="1442373" y="43823"/>
                  </a:cubicBezTo>
                  <a:lnTo>
                    <a:pt x="1442373" y="1363815"/>
                  </a:lnTo>
                  <a:cubicBezTo>
                    <a:pt x="1442373" y="1388018"/>
                    <a:pt x="1422753" y="1407638"/>
                    <a:pt x="1398550" y="1407638"/>
                  </a:cubicBezTo>
                  <a:lnTo>
                    <a:pt x="43823" y="1407638"/>
                  </a:lnTo>
                  <a:cubicBezTo>
                    <a:pt x="19620" y="1407638"/>
                    <a:pt x="0" y="1388018"/>
                    <a:pt x="0" y="1363815"/>
                  </a:cubicBezTo>
                  <a:lnTo>
                    <a:pt x="0" y="43823"/>
                  </a:lnTo>
                  <a:cubicBezTo>
                    <a:pt x="0" y="19620"/>
                    <a:pt x="19620" y="0"/>
                    <a:pt x="438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42373" cy="1464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443298"/>
            <a:ext cx="5476511" cy="5068010"/>
            <a:chOff x="0" y="0"/>
            <a:chExt cx="1442373" cy="13347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2373" cy="1334785"/>
            </a:xfrm>
            <a:custGeom>
              <a:avLst/>
              <a:gdLst/>
              <a:ahLst/>
              <a:cxnLst/>
              <a:rect r="r" b="b" t="t" l="l"/>
              <a:pathLst>
                <a:path h="1334785" w="1442373">
                  <a:moveTo>
                    <a:pt x="43823" y="0"/>
                  </a:moveTo>
                  <a:lnTo>
                    <a:pt x="1398550" y="0"/>
                  </a:lnTo>
                  <a:cubicBezTo>
                    <a:pt x="1422753" y="0"/>
                    <a:pt x="1442373" y="19620"/>
                    <a:pt x="1442373" y="43823"/>
                  </a:cubicBezTo>
                  <a:lnTo>
                    <a:pt x="1442373" y="1290961"/>
                  </a:lnTo>
                  <a:cubicBezTo>
                    <a:pt x="1442373" y="1315164"/>
                    <a:pt x="1422753" y="1334785"/>
                    <a:pt x="1398550" y="1334785"/>
                  </a:cubicBezTo>
                  <a:lnTo>
                    <a:pt x="43823" y="1334785"/>
                  </a:lnTo>
                  <a:cubicBezTo>
                    <a:pt x="19620" y="1334785"/>
                    <a:pt x="0" y="1315164"/>
                    <a:pt x="0" y="1290961"/>
                  </a:cubicBezTo>
                  <a:lnTo>
                    <a:pt x="0" y="43823"/>
                  </a:lnTo>
                  <a:cubicBezTo>
                    <a:pt x="0" y="19620"/>
                    <a:pt x="19620" y="0"/>
                    <a:pt x="43823" y="0"/>
                  </a:cubicBezTo>
                  <a:close/>
                </a:path>
              </a:pathLst>
            </a:custGeom>
            <a:solidFill>
              <a:srgbClr val="2F35C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42373" cy="1391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16285" y="5443298"/>
            <a:ext cx="6200302" cy="5068010"/>
            <a:chOff x="0" y="0"/>
            <a:chExt cx="1633001" cy="13347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3001" cy="1334785"/>
            </a:xfrm>
            <a:custGeom>
              <a:avLst/>
              <a:gdLst/>
              <a:ahLst/>
              <a:cxnLst/>
              <a:rect r="r" b="b" t="t" l="l"/>
              <a:pathLst>
                <a:path h="1334785" w="1633001">
                  <a:moveTo>
                    <a:pt x="38708" y="0"/>
                  </a:moveTo>
                  <a:lnTo>
                    <a:pt x="1594294" y="0"/>
                  </a:lnTo>
                  <a:cubicBezTo>
                    <a:pt x="1604560" y="0"/>
                    <a:pt x="1614405" y="4078"/>
                    <a:pt x="1621664" y="11337"/>
                  </a:cubicBezTo>
                  <a:cubicBezTo>
                    <a:pt x="1628923" y="18596"/>
                    <a:pt x="1633001" y="28442"/>
                    <a:pt x="1633001" y="38708"/>
                  </a:cubicBezTo>
                  <a:lnTo>
                    <a:pt x="1633001" y="1296077"/>
                  </a:lnTo>
                  <a:cubicBezTo>
                    <a:pt x="1633001" y="1306343"/>
                    <a:pt x="1628923" y="1316188"/>
                    <a:pt x="1621664" y="1323447"/>
                  </a:cubicBezTo>
                  <a:cubicBezTo>
                    <a:pt x="1614405" y="1330706"/>
                    <a:pt x="1604560" y="1334785"/>
                    <a:pt x="1594294" y="1334785"/>
                  </a:cubicBezTo>
                  <a:lnTo>
                    <a:pt x="38708" y="1334785"/>
                  </a:lnTo>
                  <a:cubicBezTo>
                    <a:pt x="28442" y="1334785"/>
                    <a:pt x="18596" y="1330706"/>
                    <a:pt x="11337" y="1323447"/>
                  </a:cubicBezTo>
                  <a:cubicBezTo>
                    <a:pt x="4078" y="1316188"/>
                    <a:pt x="0" y="1306343"/>
                    <a:pt x="0" y="1296077"/>
                  </a:cubicBezTo>
                  <a:lnTo>
                    <a:pt x="0" y="38708"/>
                  </a:lnTo>
                  <a:cubicBezTo>
                    <a:pt x="0" y="28442"/>
                    <a:pt x="4078" y="18596"/>
                    <a:pt x="11337" y="11337"/>
                  </a:cubicBezTo>
                  <a:cubicBezTo>
                    <a:pt x="18596" y="4078"/>
                    <a:pt x="28442" y="0"/>
                    <a:pt x="38708" y="0"/>
                  </a:cubicBezTo>
                  <a:close/>
                </a:path>
              </a:pathLst>
            </a:custGeom>
            <a:solidFill>
              <a:srgbClr val="EA2D9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633001" cy="1391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802568" y="0"/>
            <a:ext cx="5032057" cy="10287000"/>
            <a:chOff x="0" y="0"/>
            <a:chExt cx="779597" cy="1593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9597" cy="1593725"/>
            </a:xfrm>
            <a:custGeom>
              <a:avLst/>
              <a:gdLst/>
              <a:ahLst/>
              <a:cxnLst/>
              <a:rect r="r" b="b" t="t" l="l"/>
              <a:pathLst>
                <a:path h="1593725" w="779597">
                  <a:moveTo>
                    <a:pt x="0" y="0"/>
                  </a:moveTo>
                  <a:lnTo>
                    <a:pt x="779597" y="0"/>
                  </a:lnTo>
                  <a:lnTo>
                    <a:pt x="77959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31714" t="0" r="-131714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799465"/>
            <a:ext cx="4620958" cy="61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7"/>
              </a:lnSpc>
            </a:pPr>
            <a:r>
              <a:rPr lang="en-US" sz="3851" spc="20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CONCLUTION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2953" y="6648126"/>
            <a:ext cx="5171343" cy="281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77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autonomous driving machine learning model is pro-</a:t>
            </a:r>
          </a:p>
          <a:p>
            <a:pPr algn="l">
              <a:lnSpc>
                <a:spcPts val="3217"/>
              </a:lnSpc>
            </a:pPr>
            <a:r>
              <a:rPr lang="en-US" sz="277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gressing well. The initial stages focused on data preprocessing-</a:t>
            </a:r>
          </a:p>
          <a:p>
            <a:pPr algn="l">
              <a:lnSpc>
                <a:spcPts val="3217"/>
              </a:lnSpc>
            </a:pPr>
            <a:r>
              <a:rPr lang="en-US" sz="277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ing, annotation handling,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13920" y="5452823"/>
            <a:ext cx="5281636" cy="4194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8"/>
              </a:lnSpc>
            </a:pPr>
            <a:r>
              <a:rPr lang="en-US" sz="259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 model setup. The BDD100K</a:t>
            </a:r>
          </a:p>
          <a:p>
            <a:pPr algn="l">
              <a:lnSpc>
                <a:spcPts val="3008"/>
              </a:lnSpc>
            </a:pPr>
            <a:r>
              <a:rPr lang="en-US" sz="259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has been successfully integrated into the project, and</a:t>
            </a:r>
          </a:p>
          <a:p>
            <a:pPr algn="l">
              <a:lnSpc>
                <a:spcPts val="3008"/>
              </a:lnSpc>
            </a:pPr>
            <a:r>
              <a:rPr lang="en-US" sz="259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image processing tasks have been handled using OpenCV</a:t>
            </a:r>
          </a:p>
          <a:p>
            <a:pPr algn="l">
              <a:lnSpc>
                <a:spcPts val="3008"/>
              </a:lnSpc>
            </a:pPr>
            <a:r>
              <a:rPr lang="en-US" sz="259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 Matplotlib. The next steps involve training the model</a:t>
            </a:r>
          </a:p>
          <a:p>
            <a:pPr algn="l">
              <a:lnSpc>
                <a:spcPts val="3008"/>
              </a:lnSpc>
            </a:pPr>
            <a:r>
              <a:rPr lang="en-US" sz="259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 testing its performance for accurate lane and object</a:t>
            </a:r>
          </a:p>
          <a:p>
            <a:pPr algn="l">
              <a:lnSpc>
                <a:spcPts val="3008"/>
              </a:lnSpc>
            </a:pPr>
            <a:r>
              <a:rPr lang="en-US" sz="259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detection.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DAGf294Si7A</dc:identifier>
  <dcterms:modified xsi:type="dcterms:W3CDTF">2011-08-01T06:04:30Z</dcterms:modified>
  <cp:revision>1</cp:revision>
  <dc:title>Pink and Violet Geometric Gradient Technology Presentation</dc:title>
</cp:coreProperties>
</file>